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notesMaster" Target="notesMasters/notesMaster1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Recog: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0.67,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0.65,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(71.26)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Recall: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0.36,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0.38,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(73.79)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-0.6, </a:t>
            </a:r>
            <a:r>
              <a:rPr i="1"/>
              <a:t>SE</a:t>
            </a:r>
            <a:r>
              <a:rPr/>
              <a:t> = 0.22, </a:t>
            </a:r>
            <a:r>
              <a:rPr i="1"/>
              <a:t>z</a:t>
            </a:r>
            <a:r>
              <a:rPr/>
              <a:t> = -2.74,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-0.15, </a:t>
            </a:r>
            <a:r>
              <a:rPr i="1"/>
              <a:t>SE</a:t>
            </a:r>
            <a:r>
              <a:rPr/>
              <a:t> = 0.34, </a:t>
            </a:r>
            <a:r>
              <a:rPr i="1"/>
              <a:t>z</a:t>
            </a:r>
            <a:r>
              <a:rPr/>
              <a:t> = -0.45,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-0.03,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-1.35, </a:t>
            </a:r>
            <a:r>
              <a:rPr i="1"/>
              <a:t>p</a:t>
            </a:r>
            <a:r>
              <a:rPr/>
              <a:t> = 0.18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1.32,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1.12, </a:t>
            </a:r>
            <a:r>
              <a:rPr i="1"/>
              <a:t>SE</a:t>
            </a:r>
            <a:r>
              <a:rPr/>
              <a:t> = 0.19, </a:t>
            </a:r>
            <a:r>
              <a:rPr i="1"/>
              <a:t>z</a:t>
            </a:r>
            <a:r>
              <a:rPr/>
              <a:t> = 5.99,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-0.35, </a:t>
            </a:r>
            <a:r>
              <a:rPr i="1"/>
              <a:t>SE</a:t>
            </a:r>
            <a:r>
              <a:rPr/>
              <a:t> = 0.29, </a:t>
            </a:r>
            <a:r>
              <a:rPr i="1"/>
              <a:t>z</a:t>
            </a:r>
            <a:r>
              <a:rPr/>
              <a:t> = -1.21,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-0.04,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-2.37, </a:t>
            </a:r>
            <a:r>
              <a:rPr i="1"/>
              <a:t>p</a:t>
            </a:r>
            <a:r>
              <a:rPr/>
              <a:t> = 0.02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1.52, </a:t>
            </a:r>
            <a:r>
              <a:rPr i="1"/>
              <a:t>p</a:t>
            </a:r>
            <a:r>
              <a:rPr/>
              <a:t> = 0.13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57.12, SE_Related = 2.88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56.98, SE_Unrelated = 56.98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(74.04)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40.98, SE_Related = 2.89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41.65, SE_Unrelated = 3.20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(77.58) = -0.08, </a:t>
            </a:r>
            <a:r>
              <a:rPr i="1"/>
              <a:t>p</a:t>
            </a:r>
            <a:r>
              <a:rPr/>
              <a:t> = 0.93, </a:t>
            </a:r>
            <a:r>
              <a:rPr i="1"/>
              <a:t>d</a:t>
            </a:r>
            <a:r>
              <a:rPr/>
              <a:t> = -0.02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Mixed-effects ANOVA: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(1,68) = 0.10, </a:t>
            </a:r>
            <a:r>
              <a:rPr i="1"/>
              <a:t>p</a:t>
            </a:r>
            <a:r>
              <a:rPr/>
              <a:t> = 0.92,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Outcome: </a:t>
            </a:r>
            <a:r>
              <a:rPr i="1"/>
              <a:t>F</a:t>
            </a:r>
            <a:r>
              <a:rPr/>
              <a:t>(2,136) = 242.54, </a:t>
            </a:r>
            <a:r>
              <a:rPr i="1"/>
              <a:t>p</a:t>
            </a:r>
            <a:r>
              <a:rPr/>
              <a:t> &lt; 0.05, pes = 0.78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Outcome: </a:t>
            </a:r>
            <a:r>
              <a:rPr i="1"/>
              <a:t>F</a:t>
            </a:r>
            <a:r>
              <a:rPr/>
              <a:t>(2,136) = 0.51. </a:t>
            </a:r>
            <a:r>
              <a:rPr i="1"/>
              <a:t>p</a:t>
            </a:r>
            <a:r>
              <a:rPr/>
              <a:t> = 0.60, pes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Means: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Related: M_Correct = 87.03, SE_correct = 1.43, M_Comm = 52.06, SE_Comm = 3.11, M_Om = 32.02, SE_Om = 3.49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Unrelated: M_Correct = 86.25, SE_correct = 2.35, M_Comm = 51.25, SE_Comm = 3.36, M_Om = 35.55, SE_Om = 4.08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(1,172.1) = 0.83, </a:t>
            </a:r>
            <a:r>
              <a:rPr i="1"/>
              <a:t>p</a:t>
            </a:r>
            <a:r>
              <a:rPr/>
              <a:t> = 0.36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Recall: </a:t>
            </a:r>
            <a:r>
              <a:rPr i="1"/>
              <a:t>F</a:t>
            </a:r>
            <a:r>
              <a:rPr/>
              <a:t>(1,3180.3) = 562.67,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F</a:t>
            </a:r>
            <a:r>
              <a:rPr/>
              <a:t>(1,3151.3) = 3.07, </a:t>
            </a:r>
            <a:r>
              <a:rPr i="1"/>
              <a:t>p</a:t>
            </a:r>
            <a:r>
              <a:rPr/>
              <a:t> = 0.08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Recall: </a:t>
            </a:r>
            <a:r>
              <a:rPr i="1"/>
              <a:t>F</a:t>
            </a:r>
            <a:r>
              <a:rPr/>
              <a:t>(1,3180.3) = 0.47,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F</a:t>
            </a:r>
            <a:r>
              <a:rPr/>
              <a:t>(1,3151.3) = 3.19, </a:t>
            </a:r>
            <a:r>
              <a:rPr i="1"/>
              <a:t>p</a:t>
            </a:r>
            <a:r>
              <a:rPr/>
              <a:t> = 0.07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x Trial: </a:t>
            </a:r>
            <a:r>
              <a:rPr i="1"/>
              <a:t>F</a:t>
            </a:r>
            <a:r>
              <a:rPr/>
              <a:t>(1,3155.4) &lt; 0.01, </a:t>
            </a:r>
            <a:r>
              <a:rPr i="1"/>
              <a:t>p</a:t>
            </a:r>
            <a:r>
              <a:rPr/>
              <a:t> = 0.97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 x Trial: </a:t>
            </a:r>
            <a:r>
              <a:rPr i="1"/>
              <a:t>F</a:t>
            </a:r>
            <a:r>
              <a:rPr/>
              <a:t>(1,3155.4) = 2.32, </a:t>
            </a:r>
            <a:r>
              <a:rPr i="1"/>
              <a:t>p</a:t>
            </a:r>
            <a:r>
              <a:rPr/>
              <a:t> = 0.13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Simple slopes from 3-way interaction: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Unrecalled: </a:t>
            </a:r>
            <a:r>
              <a:rPr i="1"/>
              <a:t>b</a:t>
            </a:r>
            <a:r>
              <a:rPr/>
              <a:t> = -0.64, </a:t>
            </a:r>
            <a:r>
              <a:rPr i="1"/>
              <a:t>SE</a:t>
            </a:r>
            <a:r>
              <a:rPr/>
              <a:t> = 0.24, </a:t>
            </a:r>
            <a:r>
              <a:rPr i="1"/>
              <a:t>t</a:t>
            </a:r>
            <a:r>
              <a:rPr/>
              <a:t> = -2.70,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Recalled: </a:t>
            </a:r>
            <a:r>
              <a:rPr i="1"/>
              <a:t>b</a:t>
            </a:r>
            <a:r>
              <a:rPr/>
              <a:t> = -0.21, </a:t>
            </a:r>
            <a:r>
              <a:rPr i="1"/>
              <a:t>SE</a:t>
            </a:r>
            <a:r>
              <a:rPr/>
              <a:t> = 0.30, </a:t>
            </a:r>
            <a:r>
              <a:rPr i="1"/>
              <a:t>t</a:t>
            </a:r>
            <a:r>
              <a:rPr/>
              <a:t> = -0.68,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Unrecalled: </a:t>
            </a:r>
            <a:r>
              <a:rPr i="1"/>
              <a:t>b</a:t>
            </a:r>
            <a:r>
              <a:rPr/>
              <a:t> = 0.01, </a:t>
            </a:r>
            <a:r>
              <a:rPr i="1"/>
              <a:t>SE</a:t>
            </a:r>
            <a:r>
              <a:rPr/>
              <a:t> = 0.27, </a:t>
            </a:r>
            <a:r>
              <a:rPr i="1"/>
              <a:t>t</a:t>
            </a:r>
            <a:r>
              <a:rPr/>
              <a:t> = 0.02, </a:t>
            </a:r>
            <a:r>
              <a:rPr i="1"/>
              <a:t>p</a:t>
            </a:r>
            <a:r>
              <a:rPr/>
              <a:t> = 0.98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Recalled: </a:t>
            </a:r>
            <a:r>
              <a:rPr i="1"/>
              <a:t>b</a:t>
            </a:r>
            <a:r>
              <a:rPr/>
              <a:t> = -0.46, </a:t>
            </a:r>
            <a:r>
              <a:rPr i="1"/>
              <a:t>SE</a:t>
            </a:r>
            <a:r>
              <a:rPr/>
              <a:t> = 0.35, </a:t>
            </a:r>
            <a:r>
              <a:rPr i="1"/>
              <a:t>t</a:t>
            </a:r>
            <a:r>
              <a:rPr/>
              <a:t> = -1.31,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0.33,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0.35,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(69.05) = -0.20, </a:t>
            </a:r>
            <a:r>
              <a:rPr i="1"/>
              <a:t>p</a:t>
            </a:r>
            <a:r>
              <a:rPr/>
              <a:t> = 0.84, </a:t>
            </a:r>
            <a:r>
              <a:rPr i="1"/>
              <a:t>d</a:t>
            </a:r>
            <a:r>
              <a:rPr/>
              <a:t> = 0.05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0.13,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0.14,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(64.56) = -0.13, </a:t>
            </a:r>
            <a:r>
              <a:rPr i="1"/>
              <a:t>p</a:t>
            </a:r>
            <a:r>
              <a:rPr/>
              <a:t> = 0.90, </a:t>
            </a:r>
            <a:r>
              <a:rPr i="1"/>
              <a:t>d</a:t>
            </a:r>
            <a:r>
              <a:rPr/>
              <a:t> = 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0.65,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0.66,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(70.30) = -0.15, </a:t>
            </a:r>
            <a:r>
              <a:rPr i="1"/>
              <a:t>p</a:t>
            </a:r>
            <a:r>
              <a:rPr/>
              <a:t> = 88, </a:t>
            </a:r>
            <a:r>
              <a:rPr i="1"/>
              <a:t>d</a:t>
            </a:r>
            <a:r>
              <a:rPr/>
              <a:t> = 0.03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0.49, SE_Related =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0.53,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(66.52) = -0.53, </a:t>
            </a:r>
            <a:r>
              <a:rPr i="1"/>
              <a:t>p</a:t>
            </a:r>
            <a:r>
              <a:rPr/>
              <a:t> = 0.59, </a:t>
            </a:r>
            <a:r>
              <a:rPr i="1"/>
              <a:t>d</a:t>
            </a:r>
            <a:r>
              <a:rPr/>
              <a:t> = 0.12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0.26,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0.26, SE_Unrelated = 0.02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(82.70)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, SE_Related =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, SE_Unrelated =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() = , </a:t>
            </a:r>
            <a:r>
              <a:rPr i="1"/>
              <a:t>p</a:t>
            </a:r>
            <a:r>
              <a:rPr/>
              <a:t> = , </a:t>
            </a:r>
            <a:r>
              <a:rPr i="1"/>
              <a:t>d</a:t>
            </a:r>
            <a:r>
              <a:rPr/>
              <a:t>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 ANOVA w/ DF correction using Huyhn-Feldt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(1,83) = 0.26, </a:t>
            </a:r>
            <a:r>
              <a:rPr i="1"/>
              <a:t>p</a:t>
            </a:r>
            <a:r>
              <a:rPr/>
              <a:t> = 0.61,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Rating: </a:t>
            </a:r>
            <a:r>
              <a:rPr i="1"/>
              <a:t>F</a:t>
            </a:r>
            <a:r>
              <a:rPr/>
              <a:t>(1.62,134.55) = 4.85, </a:t>
            </a:r>
            <a:r>
              <a:rPr i="1"/>
              <a:t>p</a:t>
            </a:r>
            <a:r>
              <a:rPr/>
              <a:t> = 0.01, pes = 0.06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Rating: </a:t>
            </a:r>
            <a:r>
              <a:rPr i="1"/>
              <a:t>F</a:t>
            </a:r>
            <a:r>
              <a:rPr/>
              <a:t>(1.62,134.55) = 0.14, </a:t>
            </a:r>
            <a:r>
              <a:rPr i="1"/>
              <a:t>p</a:t>
            </a:r>
            <a:r>
              <a:rPr/>
              <a:t> = 0.83, pes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Multinomial logistic regression output. The coefficients are log-odds against the reference group (Related Cues, “Remember”).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KNOW: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-0.151, </a:t>
            </a:r>
            <a:r>
              <a:rPr i="1"/>
              <a:t>z</a:t>
            </a:r>
            <a:r>
              <a:rPr/>
              <a:t> = -1.01,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-0.064, </a:t>
            </a:r>
            <a:r>
              <a:rPr i="1"/>
              <a:t>z</a:t>
            </a:r>
            <a:r>
              <a:rPr/>
              <a:t> = -0.33, </a:t>
            </a:r>
            <a:r>
              <a:rPr i="1"/>
              <a:t>p</a:t>
            </a:r>
            <a:r>
              <a:rPr/>
              <a:t> = 0.74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&lt; -0.01, </a:t>
            </a:r>
            <a:r>
              <a:rPr i="1"/>
              <a:t>z</a:t>
            </a:r>
            <a:r>
              <a:rPr/>
              <a:t> = -0.46,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-0.013, </a:t>
            </a:r>
            <a:r>
              <a:rPr i="1"/>
              <a:t>z</a:t>
            </a:r>
            <a:r>
              <a:rPr/>
              <a:t> = -0.42, </a:t>
            </a:r>
            <a:r>
              <a:rPr i="1"/>
              <a:t>p</a:t>
            </a:r>
            <a:r>
              <a:rPr/>
              <a:t> = 0.68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NO MEMORY: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-0.173, </a:t>
            </a:r>
            <a:r>
              <a:rPr i="1"/>
              <a:t>z</a:t>
            </a:r>
            <a:r>
              <a:rPr/>
              <a:t> = -1.21,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0.441, </a:t>
            </a:r>
            <a:r>
              <a:rPr i="1"/>
              <a:t>z</a:t>
            </a:r>
            <a:r>
              <a:rPr/>
              <a:t> = 2.46,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0.058, </a:t>
            </a:r>
            <a:r>
              <a:rPr i="1"/>
              <a:t>z</a:t>
            </a:r>
            <a:r>
              <a:rPr/>
              <a:t> = 3.02, </a:t>
            </a:r>
            <a:r>
              <a:rPr i="1"/>
              <a:t>p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-0.084, </a:t>
            </a:r>
            <a:r>
              <a:rPr i="1"/>
              <a:t>z</a:t>
            </a:r>
            <a:r>
              <a:rPr/>
              <a:t> = -2.93, </a:t>
            </a:r>
            <a:r>
              <a:rPr i="1"/>
              <a:t>p</a:t>
            </a:r>
            <a:r>
              <a:rPr/>
              <a:t>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6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Competition Hypothesis</a:t>
            </a:r>
          </a:p>
          <a:p>
            <a:pPr lvl="1"/>
            <a:r>
              <a:rPr/>
              <a:t>Increases in “Know” judgements during OI, reflecting familiarity states during semantic competition.</a:t>
            </a:r>
          </a:p>
          <a:p>
            <a:pPr lvl="1"/>
            <a:r>
              <a:rPr/>
              <a:t>Inhibition of target recall, but not of non-criterial information, during OI; similar FOK accuracy across trials.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Retrieval-suppression Hypothesis</a:t>
            </a:r>
          </a:p>
          <a:p>
            <a:pPr lvl="1"/>
            <a:r>
              <a:rPr/>
              <a:t>Increases in rates of “No Memory” judgments during OI; no changes in “R” or “K”.</a:t>
            </a:r>
          </a:p>
          <a:p>
            <a:pPr lvl="1"/>
            <a:r>
              <a:rPr/>
              <a:t>Occlusion of non-criterial recollection during OI, resulting in decreases in FOK accuracy across trials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(73.8)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(71.3)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Recall Across Trials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58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Cued recall accuracy decreases across trials (within blocks), but only for those in the </a:t>
            </a:r>
            <a:r>
              <a:rPr b="1"/>
              <a:t>Related Cues</a:t>
            </a:r>
            <a:r>
              <a:rPr/>
              <a:t> condition.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4AFC Across Recall Trials</a:t>
            </a:r>
          </a:p>
        </p:txBody>
      </p:sp>
      <p:pic>
        <p:nvPicPr>
          <p:cNvPr descr="./img/recog_tr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600" y="1193800"/>
            <a:ext cx="3213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Interestingly, recognition performance shows similar decreases in the Related Cues condition when 4AFC accuracy is back-sorted to align with recall trials.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 differences in FOK judgment magnitude between conditions.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4478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651000"/>
            <a:ext cx="40386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 differences in FOK judgment magnitude between conditions.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FOKs decrease across trials (within blocks), but only for participants in the </a:t>
            </a:r>
            <a:r>
              <a:rPr b="1"/>
              <a:t>Related Cues</a:t>
            </a:r>
            <a:r>
              <a:rPr/>
              <a:t> condition.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4478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33500"/>
            <a:ext cx="4038600" cy="293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FOKs share a weak relationship with recognition outcomes in both conditions.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RCJs are moderately predictive of performance during 4AFC.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7907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907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Judgments made about recognition after a recall attempt share little relationship with confidence judgments given after recognition, particularly for items that were not recalled.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by Condition</a:t>
            </a:r>
          </a:p>
        </p:txBody>
      </p:sp>
      <p:pic>
        <p:nvPicPr>
          <p:cNvPr descr="./img/rkn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9900" y="1193800"/>
            <a:ext cx="4013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 in both conditions gave similar numbers of R/K/N judgments, but with different effects (next slide).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Across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During OI, self-reported recollection and familiarity decrease while states of not know increase.</a:t>
            </a:r>
          </a:p>
          <a:p>
            <a:pPr lvl="0" indent="0" marL="0">
              <a:buNone/>
            </a:pPr>
            <a:r>
              <a:rPr/>
              <a:t>In the control condition, “Remember” rates increase, “No Memory” rates decrease, and “Know” rates do not change.</a:t>
            </a:r>
          </a:p>
        </p:txBody>
      </p:sp>
      <p:pic>
        <p:nvPicPr>
          <p:cNvPr descr="./img/rk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4478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Evidence for a retrieval-suppression account of OI is mixed. + On the one hand, cued recall decreases while “No Memory” judgments increase during OI, consistent with this account. + On the other, FOKs change only in magnitude and not accuracy during OI, consistent with a semantic competition Account.</a:t>
            </a:r>
          </a:p>
          <a:p>
            <a:pPr lvl="0" indent="0" marL="0">
              <a:buNone/>
            </a:pPr>
            <a:r>
              <a:rPr/>
              <a:t>Interestingly, effects of OI during cued recall carried over to recognition performance. + 4AFC accuracy decreases across blocked recall trials.</a:t>
            </a:r>
          </a:p>
          <a:p>
            <a:pPr lvl="0" indent="0" marL="0">
              <a:buNone/>
            </a:pPr>
            <a:r>
              <a:rPr/>
              <a:t>Feelings-of-knowing show sensitivity to the degree of interference during recall. + FOKs decrease in magnitude across trials during OI, even when examining only unrecalled items. + No commensurate changes in FOK accuracy.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Correspondence between OI during recall and subsequent 4AFC performance was unexpected. + Future experiments will need to control OI during recall, but not recognition, to examine sensitivity of FOKs.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 +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Anderson, M. C., &amp; Neely, J. H. (1996). Interference and inhibition in memory retrieval. In E. L. Bjork &amp; R. A. Bjork (Eds.), </a:t>
            </a:r>
            <a:r>
              <a:rPr i="1"/>
              <a:t>Memory</a:t>
            </a:r>
            <a:r>
              <a:rPr/>
              <a:t> (pp. 237–313). Elsevier.</a:t>
            </a:r>
          </a:p>
          <a:p>
            <a:pPr lvl="0"/>
            <a:r>
              <a:rPr/>
              <a:t>Diaz, M., &amp; Benjamin, A. S. (2011). The effects of proactive interference (PI) and release from PI on judgments of learning. </a:t>
            </a:r>
            <a:r>
              <a:rPr i="1"/>
              <a:t>Memory &amp; Cognition, 39</a:t>
            </a:r>
            <a:r>
              <a:rPr/>
              <a:t>(2), 196–203.</a:t>
            </a:r>
          </a:p>
          <a:p>
            <a:pPr lvl="0"/>
            <a:r>
              <a:rPr/>
              <a:t>Eakin, D. K. (2005). Illusions of knowing: Metamemory and memory under conditions of retroactive interference. </a:t>
            </a:r>
            <a:r>
              <a:rPr i="1"/>
              <a:t>Journal of Memory and Language, 52</a:t>
            </a:r>
            <a:r>
              <a:rPr/>
              <a:t>(4), 526–534.</a:t>
            </a:r>
          </a:p>
          <a:p>
            <a:pPr lvl="0"/>
            <a:r>
              <a:rPr/>
              <a:t>Eakin, D. K., &amp; Hertzog, C. (2012). Age invariance in feeling of knowing during implicit interference effects. </a:t>
            </a:r>
            <a:r>
              <a:rPr i="1"/>
              <a:t>Journals of Gerontology Series B: Psychological Sciences and Social Sciences, 67</a:t>
            </a:r>
            <a:r>
              <a:rPr/>
              <a:t>(5), 555–562.</a:t>
            </a:r>
          </a:p>
          <a:p>
            <a:pPr lvl="0"/>
            <a:r>
              <a:rPr/>
              <a:t>Nelson, D. L., McKinney, V. M., Gee, N. R., &amp; Janczura, G. A. (1998). Interpreting the influence of implicitly activated memories on recall and recognition. </a:t>
            </a:r>
            <a:r>
              <a:rPr i="1"/>
              <a:t>Psychological Review, 105</a:t>
            </a:r>
            <a:r>
              <a:rPr/>
              <a:t>(2), 299–324.</a:t>
            </a:r>
          </a:p>
          <a:p>
            <a:pPr lvl="0"/>
            <a:r>
              <a:rPr/>
              <a:t>Postman, L., Stark, K., &amp; Fraser, J. (1968). Temporal changes in interference. </a:t>
            </a:r>
            <a:r>
              <a:rPr i="1"/>
              <a:t>Journal of Verbal Learning and Verbal Behavior, 7</a:t>
            </a:r>
            <a:r>
              <a:rPr/>
              <a:t>(3), 672–694.</a:t>
            </a:r>
          </a:p>
          <a:p>
            <a:pPr lvl="0"/>
            <a:r>
              <a:rPr/>
              <a:t>Wilson, J. H., Kellen, D., &amp; Criss, A. H. (2020). Mechanisms of output interference in cued recall. </a:t>
            </a:r>
            <a:r>
              <a:rPr i="1"/>
              <a:t>Memory &amp; Cognition, 48</a:t>
            </a:r>
            <a:r>
              <a:rPr/>
              <a:t>(1), 51–68.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  <p:pic>
        <p:nvPicPr>
          <p:cNvPr descr="./img/part_gamm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06600" y="1193800"/>
            <a:ext cx="51435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Long-term memory retrieval is often affected by competing information.</a:t>
            </a:r>
          </a:p>
          <a:p>
            <a:pPr lvl="1"/>
            <a:r>
              <a:rPr/>
              <a:t>Commonly called </a:t>
            </a:r>
            <a:r>
              <a:rPr b="1"/>
              <a:t>memory interference</a:t>
            </a:r>
            <a:r>
              <a:rPr/>
              <a:t>.</a:t>
            </a:r>
          </a:p>
          <a:p>
            <a:pPr lvl="0"/>
            <a:r>
              <a:rPr/>
              <a:t>Most interference effects show increases in errors in which people recall the wrong item.</a:t>
            </a:r>
          </a:p>
          <a:p>
            <a:pPr lvl="1"/>
            <a:r>
              <a:rPr/>
              <a:t>i.e., errors of </a:t>
            </a:r>
            <a:r>
              <a:rPr b="1"/>
              <a:t>commission</a:t>
            </a:r>
            <a:r>
              <a:rPr/>
              <a:t>.</a:t>
            </a:r>
          </a:p>
          <a:p>
            <a:pPr lvl="1"/>
            <a:r>
              <a:rPr/>
              <a:t>e.g., proactive interference (Postman et al., 1968), implicit interference (Nelson et al., 1998).</a:t>
            </a:r>
          </a:p>
          <a:p>
            <a:pPr lvl="0"/>
            <a:r>
              <a:rPr/>
              <a:t>The implication is that memory interference states stem from similar operations; however, some interference states are different than others.</a:t>
            </a:r>
          </a:p>
          <a:p>
            <a:pPr lvl="1"/>
            <a:r>
              <a:rPr b="1"/>
              <a:t>Output interference (OI)</a:t>
            </a:r>
            <a:r>
              <a:rPr/>
              <a:t>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Errors of </a:t>
            </a:r>
            <a:r>
              <a:rPr b="1"/>
              <a:t>omission</a:t>
            </a:r>
            <a:r>
              <a:rPr/>
              <a:t> increase while errors of </a:t>
            </a:r>
            <a:r>
              <a:rPr b="1"/>
              <a:t>commission</a:t>
            </a:r>
            <a:r>
              <a:rPr/>
              <a:t> stay the same (Wilson et al., 2020).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Mechanisms of OI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Most accounts of interference implicate the roles of </a:t>
                </a:r>
                <a:r>
                  <a:rPr i="1"/>
                  <a:t>spreading activation</a:t>
                </a:r>
                <a:r>
                  <a:rPr/>
                  <a:t> and </a:t>
                </a:r>
                <a:r>
                  <a:rPr i="1"/>
                  <a:t>competition</a:t>
                </a:r>
                <a:r>
                  <a:rPr/>
                  <a:t>.</a:t>
                </a:r>
              </a:p>
              <a:p>
                <a:pPr lvl="1"/>
                <a:r>
                  <a:rPr i="1"/>
                  <a:t>citations</a:t>
                </a:r>
              </a:p>
              <a:p>
                <a:pPr lvl="0"/>
                <a:r>
                  <a:rPr/>
                  <a:t>OI, however, seems to result from the act of retrieval itself (Anderson &amp; Neely, 1996).</a:t>
                </a:r>
              </a:p>
              <a:p>
                <a:pPr lvl="0"/>
                <a:r>
                  <a:rPr/>
                  <a:t>For example, Wilson et al. (2020) hypothesize the presence of a </a:t>
                </a:r>
                <a:r>
                  <a:rPr b="1"/>
                  <a:t>retrieval filter</a:t>
                </a:r>
                <a:r>
                  <a:rPr/>
                  <a:t> that limits the number of retrieval attempts.</a:t>
                </a:r>
              </a:p>
              <a:p>
                <a:pPr lvl="1"/>
                <a:r>
                  <a:rPr/>
                  <a:t>Retrieval of items later in the recall sequence inhibited by repeated retrieval of earlier items.</a:t>
                </a:r>
              </a:p>
              <a:p>
                <a:pPr lvl="1"/>
                <a:r>
                  <a:rPr/>
                  <a:t>Repeated retrievals cause memory to reach maximum number of retrieval attempts before the target item or non-criterial information related to it can be accessed.</a:t>
                </a:r>
              </a:p>
              <a:p>
                <a:pPr lvl="1"/>
                <a:r>
                  <a:rPr/>
                  <a:t>Similar to </a:t>
                </a:r>
                <a14:m>
                  <m:oMath xmlns:m="http://schemas.openxmlformats.org/officeDocument/2006/math">
                    <m:sSub>
                      <m:e>
                        <m:r>
                          <m:t>T</m:t>
                        </m:r>
                      </m:e>
                      <m:sub>
                        <m:r>
                          <m:t>M</m:t>
                        </m:r>
                        <m:r>
                          <m:t>a</m:t>
                        </m:r>
                        <m:r>
                          <m:t>x</m:t>
                        </m:r>
                      </m:sub>
                    </m:sSub>
                  </m:oMath>
                </a14:m>
                <a:r>
                  <a:rPr/>
                  <a:t> parameter in Minerva/HyGene frameworks.</a:t>
                </a:r>
              </a:p>
              <a:p>
                <a:pPr lvl="0"/>
                <a:r>
                  <a:rPr/>
                  <a:t>What is unknown is whether OI is a function of interference via spreading activation (i.e., a “Competition” account) or lack of access to criterial information altogheter (i.e., a “Suppression” account).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Metamemory judgments are sensitive to interference states, but to different degrees.</a:t>
            </a:r>
          </a:p>
          <a:p>
            <a:pPr lvl="1"/>
            <a:r>
              <a:rPr/>
              <a:t>e.g., Eakin (2005), Diaz &amp; Benjamin (2008)</a:t>
            </a:r>
          </a:p>
          <a:p>
            <a:pPr lvl="0"/>
            <a:r>
              <a:rPr/>
              <a:t>Eakin &amp; Hertzog (2012) found, for example, that prospective memory judgments for irretrievable items, known as </a:t>
            </a:r>
            <a:r>
              <a:rPr b="1" i="1"/>
              <a:t>feelings-of-knowing</a:t>
            </a:r>
            <a:r>
              <a:rPr b="1"/>
              <a:t> (FOKs)</a:t>
            </a:r>
            <a:r>
              <a:rPr/>
              <a:t>, changed in magnitude, but not in accuracy, during implicit interference.</a:t>
            </a:r>
          </a:p>
          <a:p>
            <a:pPr lvl="0"/>
            <a:r>
              <a:rPr/>
              <a:t>Sensitivity of metamemory judgments to interference states can help elucidate underlying mechanisms.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current study used self-reported metamemory judgments to examine the mechanism underlying output interference during cued recall.</a:t>
            </a:r>
          </a:p>
          <a:p>
            <a:pPr lvl="0" indent="0" marL="0">
              <a:buNone/>
            </a:pPr>
            <a:r>
              <a:rPr/>
              <a:t>I use feelings-of-knowing (FOKs) and Remember/Know/No Memory (R/K/N) judgments to contrast two hypotheses: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2022-11-18T21:51:53Z</dcterms:created>
  <dcterms:modified xsi:type="dcterms:W3CDTF">2022-11-18T21:51:53Z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